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5" r:id="rId3"/>
    <p:sldId id="276" r:id="rId4"/>
    <p:sldId id="277" r:id="rId5"/>
    <p:sldId id="263" r:id="rId6"/>
    <p:sldId id="264" r:id="rId7"/>
    <p:sldId id="283" r:id="rId8"/>
    <p:sldId id="278" r:id="rId9"/>
    <p:sldId id="266" r:id="rId10"/>
    <p:sldId id="267" r:id="rId11"/>
    <p:sldId id="268" r:id="rId12"/>
    <p:sldId id="269" r:id="rId13"/>
    <p:sldId id="270" r:id="rId14"/>
    <p:sldId id="271" r:id="rId15"/>
    <p:sldId id="272" r:id="rId16"/>
    <p:sldId id="279" r:id="rId17"/>
    <p:sldId id="280" r:id="rId18"/>
    <p:sldId id="281" r:id="rId19"/>
    <p:sldId id="2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7" d="100"/>
          <a:sy n="87" d="100"/>
        </p:scale>
        <p:origin x="12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945C39-E5EA-4112-A6FF-CFB6224BF6D7}" type="datetimeFigureOut">
              <a:rPr lang="en-US" smtClean="0"/>
              <a:t>19-01-2018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453800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945C39-E5EA-4112-A6FF-CFB6224BF6D7}" type="datetimeFigureOut">
              <a:rPr lang="en-US" smtClean="0"/>
              <a:t>19-01-2018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1199331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945C39-E5EA-4112-A6FF-CFB6224BF6D7}" type="datetimeFigureOut">
              <a:rPr lang="en-US" smtClean="0"/>
              <a:t>19-01-2018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608365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945C39-E5EA-4112-A6FF-CFB6224BF6D7}" type="datetimeFigureOut">
              <a:rPr lang="en-US" smtClean="0"/>
              <a:t>19-01-2018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2749368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945C39-E5EA-4112-A6FF-CFB6224BF6D7}" type="datetimeFigureOut">
              <a:rPr lang="en-US" smtClean="0"/>
              <a:t>19-01-2018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1088072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945C39-E5EA-4112-A6FF-CFB6224BF6D7}" type="datetimeFigureOut">
              <a:rPr lang="en-US" smtClean="0"/>
              <a:t>19-01-2018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2706557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945C39-E5EA-4112-A6FF-CFB6224BF6D7}" type="datetimeFigureOut">
              <a:rPr lang="en-US" smtClean="0"/>
              <a:t>19-01-2018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3945734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945C39-E5EA-4112-A6FF-CFB6224BF6D7}" type="datetimeFigureOut">
              <a:rPr lang="en-US" smtClean="0"/>
              <a:t>19-01-2018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1711226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945C39-E5EA-4112-A6FF-CFB6224BF6D7}" type="datetimeFigureOut">
              <a:rPr lang="en-US" smtClean="0"/>
              <a:t>19-01-2018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2936938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945C39-E5EA-4112-A6FF-CFB6224BF6D7}" type="datetimeFigureOut">
              <a:rPr lang="en-US" smtClean="0"/>
              <a:t>19-01-2018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2883669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945C39-E5EA-4112-A6FF-CFB6224BF6D7}" type="datetimeFigureOut">
              <a:rPr lang="en-US" smtClean="0"/>
              <a:t>19-01-2018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43C9-33B9-4A44-85BF-20B36A814DDF}" type="slidenum">
              <a:rPr lang="en-US" smtClean="0"/>
              <a:t>‹#›</a:t>
            </a:fld>
            <a:endParaRPr lang="en-US"/>
          </a:p>
        </p:txBody>
      </p:sp>
    </p:spTree>
    <p:extLst>
      <p:ext uri="{BB962C8B-B14F-4D97-AF65-F5344CB8AC3E}">
        <p14:creationId xmlns:p14="http://schemas.microsoft.com/office/powerpoint/2010/main" val="1981964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945C39-E5EA-4112-A6FF-CFB6224BF6D7}" type="datetimeFigureOut">
              <a:rPr lang="en-US" smtClean="0"/>
              <a:t>19-01-2018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943C9-33B9-4A44-85BF-20B36A814DDF}" type="slidenum">
              <a:rPr lang="en-US" smtClean="0"/>
              <a:t>‹#›</a:t>
            </a:fld>
            <a:endParaRPr lang="en-US"/>
          </a:p>
        </p:txBody>
      </p:sp>
    </p:spTree>
    <p:extLst>
      <p:ext uri="{BB962C8B-B14F-4D97-AF65-F5344CB8AC3E}">
        <p14:creationId xmlns:p14="http://schemas.microsoft.com/office/powerpoint/2010/main" val="504887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emitra.rajasthan.gov.in/content/emitra/en/home.html"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238" y="661928"/>
            <a:ext cx="11642996" cy="1219200"/>
          </a:xfrm>
        </p:spPr>
        <p:txBody>
          <a:bodyPr>
            <a:noAutofit/>
          </a:bodyPr>
          <a:lstStyle/>
          <a:p>
            <a:pPr>
              <a:lnSpc>
                <a:spcPct val="100000"/>
              </a:lnSpc>
            </a:pPr>
            <a:r>
              <a:rPr lang="en-US" sz="2800" b="1" dirty="0">
                <a:hlinkClick r:id="rId2"/>
              </a:rPr>
              <a:t>http://emitra.rajasthan.gov.in/content/emitra/en/home.html</a:t>
            </a:r>
            <a:r>
              <a:rPr lang="en-US" sz="2800" b="1" dirty="0"/>
              <a:t/>
            </a:r>
            <a:br>
              <a:rPr lang="en-US" sz="2800" b="1" dirty="0"/>
            </a:br>
            <a:r>
              <a:rPr lang="en-US" sz="2000" b="1" dirty="0"/>
              <a:t>Open this URL in any web browsers (Chrome, Internet Explore, Mozilla Firefox etc.) and Click on Login Option. (Arrow showing Login option)</a:t>
            </a:r>
            <a:endParaRPr lang="en-US" sz="2800" b="1" dirty="0"/>
          </a:p>
        </p:txBody>
      </p:sp>
      <p:pic>
        <p:nvPicPr>
          <p:cNvPr id="5" name="Content Placeholder 4"/>
          <p:cNvPicPr>
            <a:picLocks noGrp="1" noChangeAspect="1"/>
          </p:cNvPicPr>
          <p:nvPr>
            <p:ph idx="1"/>
          </p:nvPr>
        </p:nvPicPr>
        <p:blipFill>
          <a:blip r:embed="rId3"/>
          <a:stretch>
            <a:fillRect/>
          </a:stretch>
        </p:blipFill>
        <p:spPr>
          <a:xfrm>
            <a:off x="1255922" y="1935293"/>
            <a:ext cx="9345003" cy="4604219"/>
          </a:xfrm>
          <a:prstGeom prst="rect">
            <a:avLst/>
          </a:prstGeom>
        </p:spPr>
      </p:pic>
      <p:sp>
        <p:nvSpPr>
          <p:cNvPr id="6" name="Left Arrow 5"/>
          <p:cNvSpPr/>
          <p:nvPr/>
        </p:nvSpPr>
        <p:spPr>
          <a:xfrm rot="2102818">
            <a:off x="7055112" y="2286506"/>
            <a:ext cx="427030" cy="165216"/>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p:cNvSpPr txBox="1">
            <a:spLocks/>
          </p:cNvSpPr>
          <p:nvPr/>
        </p:nvSpPr>
        <p:spPr>
          <a:xfrm>
            <a:off x="1981200" y="55082"/>
            <a:ext cx="7467600" cy="584811"/>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en-US" sz="3200" b="1" dirty="0">
                <a:solidFill>
                  <a:schemeClr val="accent2">
                    <a:lumMod val="75000"/>
                  </a:schemeClr>
                </a:solidFill>
              </a:rPr>
              <a:t>How to </a:t>
            </a:r>
            <a:r>
              <a:rPr lang="en-US" sz="3200" b="1" dirty="0" smtClean="0">
                <a:solidFill>
                  <a:schemeClr val="accent2">
                    <a:lumMod val="75000"/>
                  </a:schemeClr>
                </a:solidFill>
              </a:rPr>
              <a:t>Use  </a:t>
            </a:r>
            <a:r>
              <a:rPr lang="en-US" sz="3200" b="1" dirty="0">
                <a:solidFill>
                  <a:schemeClr val="accent2">
                    <a:lumMod val="75000"/>
                  </a:schemeClr>
                </a:solidFill>
              </a:rPr>
              <a:t>for GSP </a:t>
            </a:r>
            <a:r>
              <a:rPr lang="en-US" sz="3200" b="1" dirty="0" smtClean="0">
                <a:solidFill>
                  <a:schemeClr val="accent2">
                    <a:lumMod val="75000"/>
                  </a:schemeClr>
                </a:solidFill>
              </a:rPr>
              <a:t>Return’s Service</a:t>
            </a:r>
            <a:endParaRPr lang="en-US" sz="3200" b="1" dirty="0">
              <a:solidFill>
                <a:schemeClr val="accent2">
                  <a:lumMod val="75000"/>
                </a:schemeClr>
              </a:solidFill>
            </a:endParaRPr>
          </a:p>
        </p:txBody>
      </p:sp>
    </p:spTree>
    <p:extLst>
      <p:ext uri="{BB962C8B-B14F-4D97-AF65-F5344CB8AC3E}">
        <p14:creationId xmlns:p14="http://schemas.microsoft.com/office/powerpoint/2010/main" val="4226650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608" y="135450"/>
            <a:ext cx="11424493" cy="763337"/>
          </a:xfrm>
        </p:spPr>
        <p:txBody>
          <a:bodyPr>
            <a:normAutofit/>
          </a:bodyPr>
          <a:lstStyle/>
          <a:p>
            <a:pPr algn="just"/>
            <a:r>
              <a:rPr lang="en-US" sz="2000" b="1" dirty="0" smtClean="0"/>
              <a:t>Here </a:t>
            </a:r>
            <a:r>
              <a:rPr lang="en-US" sz="2000" b="1" dirty="0"/>
              <a:t>type your SSO ID, Password with Captcha code and click login button.</a:t>
            </a:r>
          </a:p>
        </p:txBody>
      </p:sp>
      <p:pic>
        <p:nvPicPr>
          <p:cNvPr id="4" name="Content Placeholder 3"/>
          <p:cNvPicPr>
            <a:picLocks noGrp="1" noChangeAspect="1"/>
          </p:cNvPicPr>
          <p:nvPr>
            <p:ph idx="1"/>
          </p:nvPr>
        </p:nvPicPr>
        <p:blipFill>
          <a:blip r:embed="rId2"/>
          <a:stretch>
            <a:fillRect/>
          </a:stretch>
        </p:blipFill>
        <p:spPr>
          <a:xfrm>
            <a:off x="969480" y="1122024"/>
            <a:ext cx="9904165" cy="5134474"/>
          </a:xfrm>
          <a:prstGeom prst="rect">
            <a:avLst/>
          </a:prstGeom>
        </p:spPr>
      </p:pic>
      <p:sp>
        <p:nvSpPr>
          <p:cNvPr id="5" name="Right Arrow 4"/>
          <p:cNvSpPr/>
          <p:nvPr/>
        </p:nvSpPr>
        <p:spPr>
          <a:xfrm>
            <a:off x="4779483" y="2606526"/>
            <a:ext cx="644487" cy="198304"/>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ight Arrow 5"/>
          <p:cNvSpPr/>
          <p:nvPr/>
        </p:nvSpPr>
        <p:spPr>
          <a:xfrm>
            <a:off x="4771221" y="3122591"/>
            <a:ext cx="644487" cy="198304"/>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ight Arrow 6"/>
          <p:cNvSpPr/>
          <p:nvPr/>
        </p:nvSpPr>
        <p:spPr>
          <a:xfrm rot="10800000">
            <a:off x="8545881" y="3667925"/>
            <a:ext cx="644487" cy="198304"/>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ight Arrow 7"/>
          <p:cNvSpPr/>
          <p:nvPr/>
        </p:nvSpPr>
        <p:spPr>
          <a:xfrm rot="12573269">
            <a:off x="7617533" y="4406179"/>
            <a:ext cx="505693" cy="150016"/>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248223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707" y="88131"/>
            <a:ext cx="11204155" cy="811575"/>
          </a:xfrm>
        </p:spPr>
        <p:txBody>
          <a:bodyPr>
            <a:normAutofit/>
          </a:bodyPr>
          <a:lstStyle/>
          <a:p>
            <a:pPr algn="just"/>
            <a:r>
              <a:rPr lang="en-US" sz="2000" b="1" dirty="0"/>
              <a:t>After Clicking on Login Option, this page will appear. Please type OTP sent on your mobile registered with </a:t>
            </a:r>
            <a:r>
              <a:rPr lang="en-US" sz="2000" b="1" dirty="0" smtClean="0"/>
              <a:t>UID.</a:t>
            </a:r>
            <a:endParaRPr lang="en-US" sz="2000" b="1" dirty="0"/>
          </a:p>
        </p:txBody>
      </p:sp>
      <p:pic>
        <p:nvPicPr>
          <p:cNvPr id="10" name="Content Placeholder 9"/>
          <p:cNvPicPr>
            <a:picLocks noGrp="1"/>
          </p:cNvPicPr>
          <p:nvPr>
            <p:ph idx="1"/>
          </p:nvPr>
        </p:nvPicPr>
        <p:blipFill>
          <a:blip r:embed="rId2"/>
          <a:srcRect/>
          <a:stretch>
            <a:fillRect/>
          </a:stretch>
        </p:blipFill>
        <p:spPr bwMode="auto">
          <a:xfrm>
            <a:off x="1046606" y="1083470"/>
            <a:ext cx="9477490" cy="4700386"/>
          </a:xfrm>
          <a:prstGeom prst="rect">
            <a:avLst/>
          </a:prstGeom>
          <a:noFill/>
          <a:ln w="9525">
            <a:noFill/>
            <a:miter lim="800000"/>
            <a:headEnd/>
            <a:tailEnd/>
          </a:ln>
        </p:spPr>
      </p:pic>
    </p:spTree>
    <p:extLst>
      <p:ext uri="{BB962C8B-B14F-4D97-AF65-F5344CB8AC3E}">
        <p14:creationId xmlns:p14="http://schemas.microsoft.com/office/powerpoint/2010/main" val="2025180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1357348" y="1077955"/>
            <a:ext cx="9068282" cy="4738950"/>
          </a:xfrm>
          <a:prstGeom prst="rect">
            <a:avLst/>
          </a:prstGeom>
        </p:spPr>
      </p:pic>
      <p:sp>
        <p:nvSpPr>
          <p:cNvPr id="8" name="Up Arrow 7"/>
          <p:cNvSpPr/>
          <p:nvPr/>
        </p:nvSpPr>
        <p:spPr>
          <a:xfrm>
            <a:off x="2028023" y="2517022"/>
            <a:ext cx="156991" cy="454446"/>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itle 1"/>
          <p:cNvSpPr txBox="1">
            <a:spLocks/>
          </p:cNvSpPr>
          <p:nvPr/>
        </p:nvSpPr>
        <p:spPr>
          <a:xfrm>
            <a:off x="517792" y="176269"/>
            <a:ext cx="11049918" cy="512283"/>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just"/>
            <a:r>
              <a:rPr lang="en-US" sz="2000" b="1" dirty="0">
                <a:solidFill>
                  <a:schemeClr val="tx1"/>
                </a:solidFill>
              </a:rPr>
              <a:t>After Successfully login, this page will appear Now you should click on E-MITRA option.</a:t>
            </a:r>
          </a:p>
        </p:txBody>
      </p:sp>
    </p:spTree>
    <p:extLst>
      <p:ext uri="{BB962C8B-B14F-4D97-AF65-F5344CB8AC3E}">
        <p14:creationId xmlns:p14="http://schemas.microsoft.com/office/powerpoint/2010/main" val="3676716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540" y="198301"/>
            <a:ext cx="11512626" cy="919504"/>
          </a:xfrm>
        </p:spPr>
        <p:txBody>
          <a:bodyPr>
            <a:noAutofit/>
          </a:bodyPr>
          <a:lstStyle/>
          <a:p>
            <a:pPr algn="just"/>
            <a:r>
              <a:rPr lang="en-US" sz="2000" b="1" dirty="0" smtClean="0">
                <a:solidFill>
                  <a:schemeClr val="tx1"/>
                </a:solidFill>
              </a:rPr>
              <a:t>Click on E-MITRA Option, this page will appear here, </a:t>
            </a:r>
            <a:r>
              <a:rPr lang="en-US" sz="2000" b="1" dirty="0" smtClean="0"/>
              <a:t>you can see the message about GST Return, </a:t>
            </a:r>
            <a:r>
              <a:rPr lang="en-US" sz="2000" b="1" dirty="0" smtClean="0">
                <a:solidFill>
                  <a:schemeClr val="tx1"/>
                </a:solidFill>
              </a:rPr>
              <a:t>you have to select on “I have read and Acknowledge the message” option and click on “Acknowledge and close” button.</a:t>
            </a:r>
            <a:endParaRPr lang="en-US" sz="2000" b="1" dirty="0"/>
          </a:p>
        </p:txBody>
      </p:sp>
      <p:pic>
        <p:nvPicPr>
          <p:cNvPr id="3" name="Picture 2"/>
          <p:cNvPicPr/>
          <p:nvPr/>
        </p:nvPicPr>
        <p:blipFill>
          <a:blip r:embed="rId2"/>
          <a:stretch>
            <a:fillRect/>
          </a:stretch>
        </p:blipFill>
        <p:spPr>
          <a:xfrm>
            <a:off x="903385" y="1151206"/>
            <a:ext cx="10411858" cy="5436880"/>
          </a:xfrm>
          <a:prstGeom prst="rect">
            <a:avLst/>
          </a:prstGeom>
        </p:spPr>
      </p:pic>
      <p:sp>
        <p:nvSpPr>
          <p:cNvPr id="4" name="Left Arrow 3"/>
          <p:cNvSpPr/>
          <p:nvPr/>
        </p:nvSpPr>
        <p:spPr>
          <a:xfrm rot="1629225">
            <a:off x="3671994" y="1978657"/>
            <a:ext cx="400392" cy="176104"/>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3795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455" y="198301"/>
            <a:ext cx="11445609" cy="842387"/>
          </a:xfrm>
        </p:spPr>
        <p:txBody>
          <a:bodyPr>
            <a:normAutofit/>
          </a:bodyPr>
          <a:lstStyle/>
          <a:p>
            <a:pPr algn="just"/>
            <a:r>
              <a:rPr lang="en-US" sz="2000" b="1" dirty="0" smtClean="0"/>
              <a:t> On e-Mitra dashboard page, click on Application option.</a:t>
            </a:r>
            <a:endParaRPr lang="en-US" sz="2000" b="1" dirty="0"/>
          </a:p>
        </p:txBody>
      </p:sp>
      <p:pic>
        <p:nvPicPr>
          <p:cNvPr id="3" name="Picture 2"/>
          <p:cNvPicPr>
            <a:picLocks noChangeAspect="1"/>
          </p:cNvPicPr>
          <p:nvPr/>
        </p:nvPicPr>
        <p:blipFill>
          <a:blip r:embed="rId2"/>
          <a:stretch>
            <a:fillRect/>
          </a:stretch>
        </p:blipFill>
        <p:spPr>
          <a:xfrm>
            <a:off x="760168" y="1021815"/>
            <a:ext cx="10705810" cy="5347414"/>
          </a:xfrm>
          <a:prstGeom prst="rect">
            <a:avLst/>
          </a:prstGeom>
        </p:spPr>
      </p:pic>
      <p:sp>
        <p:nvSpPr>
          <p:cNvPr id="5" name="Left Arrow 4"/>
          <p:cNvSpPr/>
          <p:nvPr/>
        </p:nvSpPr>
        <p:spPr>
          <a:xfrm>
            <a:off x="3712684" y="3453151"/>
            <a:ext cx="649995" cy="154236"/>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2040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507" y="66097"/>
            <a:ext cx="10850697" cy="1029673"/>
          </a:xfrm>
        </p:spPr>
        <p:txBody>
          <a:bodyPr>
            <a:normAutofit/>
          </a:bodyPr>
          <a:lstStyle/>
          <a:p>
            <a:pPr algn="just"/>
            <a:r>
              <a:rPr lang="en-US" sz="2000" b="1" dirty="0" smtClean="0"/>
              <a:t>On this page, search GST Return Required Details (</a:t>
            </a:r>
            <a:r>
              <a:rPr lang="hi-IN" sz="2000" b="1" dirty="0" smtClean="0"/>
              <a:t>जीएसटी के लिए आवश्यक विवरण</a:t>
            </a:r>
            <a:r>
              <a:rPr lang="en-US" sz="2000" b="1" dirty="0" smtClean="0"/>
              <a:t>) Service in search box.</a:t>
            </a:r>
            <a:endParaRPr lang="en-US" sz="2000" b="1" dirty="0"/>
          </a:p>
        </p:txBody>
      </p:sp>
      <p:pic>
        <p:nvPicPr>
          <p:cNvPr id="7" name="Picture 6"/>
          <p:cNvPicPr>
            <a:picLocks noChangeAspect="1"/>
          </p:cNvPicPr>
          <p:nvPr/>
        </p:nvPicPr>
        <p:blipFill>
          <a:blip r:embed="rId2"/>
          <a:stretch>
            <a:fillRect/>
          </a:stretch>
        </p:blipFill>
        <p:spPr>
          <a:xfrm>
            <a:off x="592385" y="1084468"/>
            <a:ext cx="11158940" cy="5481585"/>
          </a:xfrm>
          <a:prstGeom prst="rect">
            <a:avLst/>
          </a:prstGeom>
        </p:spPr>
      </p:pic>
      <p:sp>
        <p:nvSpPr>
          <p:cNvPr id="8" name="Left Arrow 7"/>
          <p:cNvSpPr/>
          <p:nvPr/>
        </p:nvSpPr>
        <p:spPr>
          <a:xfrm rot="1600811">
            <a:off x="5027316" y="3709726"/>
            <a:ext cx="771181" cy="242371"/>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578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505" y="198301"/>
            <a:ext cx="11391441" cy="985605"/>
          </a:xfrm>
        </p:spPr>
        <p:txBody>
          <a:bodyPr>
            <a:normAutofit/>
          </a:bodyPr>
          <a:lstStyle/>
          <a:p>
            <a:pPr marL="0" indent="0" algn="just"/>
            <a:r>
              <a:rPr lang="en-US" sz="2000" b="1" dirty="0" smtClean="0"/>
              <a:t>Enter any one of id in following options, Bhamshah Id| Aadhaar Id| Emitra Reg. No. and click on Get Detail button.</a:t>
            </a:r>
            <a:endParaRPr lang="en-US" sz="2000" b="1" dirty="0"/>
          </a:p>
        </p:txBody>
      </p:sp>
      <p:pic>
        <p:nvPicPr>
          <p:cNvPr id="3" name="Picture 2"/>
          <p:cNvPicPr>
            <a:picLocks noChangeAspect="1"/>
          </p:cNvPicPr>
          <p:nvPr/>
        </p:nvPicPr>
        <p:blipFill>
          <a:blip r:embed="rId2"/>
          <a:stretch>
            <a:fillRect/>
          </a:stretch>
        </p:blipFill>
        <p:spPr>
          <a:xfrm>
            <a:off x="970404" y="1287148"/>
            <a:ext cx="10242181" cy="5283915"/>
          </a:xfrm>
          <a:prstGeom prst="rect">
            <a:avLst/>
          </a:prstGeom>
        </p:spPr>
      </p:pic>
      <p:sp>
        <p:nvSpPr>
          <p:cNvPr id="4" name="Left Arrow 3"/>
          <p:cNvSpPr/>
          <p:nvPr/>
        </p:nvSpPr>
        <p:spPr>
          <a:xfrm>
            <a:off x="6268596" y="4494880"/>
            <a:ext cx="495759" cy="121185"/>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 Arrow 4"/>
          <p:cNvSpPr/>
          <p:nvPr/>
        </p:nvSpPr>
        <p:spPr>
          <a:xfrm>
            <a:off x="6277775" y="4845584"/>
            <a:ext cx="495759" cy="121185"/>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Arrow 5"/>
          <p:cNvSpPr/>
          <p:nvPr/>
        </p:nvSpPr>
        <p:spPr>
          <a:xfrm>
            <a:off x="6277775" y="5187108"/>
            <a:ext cx="495759" cy="121185"/>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7836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508" y="132200"/>
            <a:ext cx="11368490" cy="1051708"/>
          </a:xfrm>
        </p:spPr>
        <p:txBody>
          <a:bodyPr>
            <a:normAutofit/>
          </a:bodyPr>
          <a:lstStyle/>
          <a:p>
            <a:r>
              <a:rPr lang="en-US" sz="2000" b="1" dirty="0" smtClean="0"/>
              <a:t>If you choose Aadhaar Id, then should enter OTP, Received on Registered Mobile No. with UID and Click OK Button</a:t>
            </a:r>
            <a:endParaRPr lang="en-US" sz="2000" b="1" dirty="0"/>
          </a:p>
        </p:txBody>
      </p:sp>
      <p:pic>
        <p:nvPicPr>
          <p:cNvPr id="6" name="Picture 5"/>
          <p:cNvPicPr>
            <a:picLocks noChangeAspect="1"/>
          </p:cNvPicPr>
          <p:nvPr/>
        </p:nvPicPr>
        <p:blipFill>
          <a:blip r:embed="rId2"/>
          <a:stretch>
            <a:fillRect/>
          </a:stretch>
        </p:blipFill>
        <p:spPr>
          <a:xfrm>
            <a:off x="959387" y="1291066"/>
            <a:ext cx="10275231" cy="5511739"/>
          </a:xfrm>
          <a:prstGeom prst="rect">
            <a:avLst/>
          </a:prstGeom>
        </p:spPr>
      </p:pic>
      <p:sp>
        <p:nvSpPr>
          <p:cNvPr id="7" name="Left Arrow 6"/>
          <p:cNvSpPr/>
          <p:nvPr/>
        </p:nvSpPr>
        <p:spPr>
          <a:xfrm rot="2267636">
            <a:off x="4572000" y="2533880"/>
            <a:ext cx="352540" cy="121185"/>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458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336" y="55083"/>
            <a:ext cx="11665947" cy="1106794"/>
          </a:xfrm>
        </p:spPr>
        <p:txBody>
          <a:bodyPr>
            <a:noAutofit/>
          </a:bodyPr>
          <a:lstStyle/>
          <a:p>
            <a:pPr algn="just"/>
            <a:r>
              <a:rPr lang="en-US" sz="2000" b="1" dirty="0" smtClean="0"/>
              <a:t>After Click Ok Button, A form will be display as Name “View Profile Details” check all basic information and fill mandatory fields. Now click on fetch address </a:t>
            </a:r>
            <a:endParaRPr lang="en-US" sz="2000" b="1" dirty="0"/>
          </a:p>
        </p:txBody>
      </p:sp>
      <p:pic>
        <p:nvPicPr>
          <p:cNvPr id="3" name="Picture 2"/>
          <p:cNvPicPr/>
          <p:nvPr/>
        </p:nvPicPr>
        <p:blipFill>
          <a:blip r:embed="rId2"/>
          <a:stretch>
            <a:fillRect/>
          </a:stretch>
        </p:blipFill>
        <p:spPr>
          <a:xfrm>
            <a:off x="1344976" y="1070503"/>
            <a:ext cx="9353320" cy="5556140"/>
          </a:xfrm>
          <a:prstGeom prst="rect">
            <a:avLst/>
          </a:prstGeom>
        </p:spPr>
      </p:pic>
      <p:sp>
        <p:nvSpPr>
          <p:cNvPr id="4" name="Left Arrow 3"/>
          <p:cNvSpPr/>
          <p:nvPr/>
        </p:nvSpPr>
        <p:spPr>
          <a:xfrm rot="8881096">
            <a:off x="9232134" y="5805888"/>
            <a:ext cx="352540" cy="121186"/>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5978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505" y="77115"/>
            <a:ext cx="11468559" cy="1062723"/>
          </a:xfrm>
        </p:spPr>
        <p:txBody>
          <a:bodyPr>
            <a:normAutofit/>
          </a:bodyPr>
          <a:lstStyle/>
          <a:p>
            <a:pPr algn="just"/>
            <a:r>
              <a:rPr lang="en-US" sz="2000" b="1" dirty="0" smtClean="0"/>
              <a:t>After Click on Fetch Address option, this page will come, here you can see your address details fetch with UID and also fill mandatory fields. Now click on Save Button.</a:t>
            </a:r>
            <a:endParaRPr lang="en-US" sz="2000" b="1" dirty="0"/>
          </a:p>
        </p:txBody>
      </p:sp>
      <p:pic>
        <p:nvPicPr>
          <p:cNvPr id="3" name="Picture 2"/>
          <p:cNvPicPr/>
          <p:nvPr/>
        </p:nvPicPr>
        <p:blipFill>
          <a:blip r:embed="rId2"/>
          <a:stretch>
            <a:fillRect/>
          </a:stretch>
        </p:blipFill>
        <p:spPr>
          <a:xfrm>
            <a:off x="1485441" y="1048326"/>
            <a:ext cx="9221118" cy="5699504"/>
          </a:xfrm>
          <a:prstGeom prst="rect">
            <a:avLst/>
          </a:prstGeom>
        </p:spPr>
      </p:pic>
      <p:sp>
        <p:nvSpPr>
          <p:cNvPr id="4" name="Left Arrow 3"/>
          <p:cNvSpPr/>
          <p:nvPr/>
        </p:nvSpPr>
        <p:spPr>
          <a:xfrm>
            <a:off x="3712683" y="6466900"/>
            <a:ext cx="473726" cy="132203"/>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461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622" y="187282"/>
            <a:ext cx="11380425" cy="1073743"/>
          </a:xfrm>
        </p:spPr>
        <p:txBody>
          <a:bodyPr>
            <a:normAutofit/>
          </a:bodyPr>
          <a:lstStyle/>
          <a:p>
            <a:r>
              <a:rPr lang="en-US" sz="2000" b="1" dirty="0" smtClean="0"/>
              <a:t>After click on Save Button, A pop-up message “Data Updated Successfully for New Emitra Registration ID 2003246770” will come, Now click OK Button Now</a:t>
            </a:r>
            <a:endParaRPr lang="en-US" sz="2000" b="1" dirty="0"/>
          </a:p>
        </p:txBody>
      </p:sp>
      <p:pic>
        <p:nvPicPr>
          <p:cNvPr id="3" name="Picture 2"/>
          <p:cNvPicPr/>
          <p:nvPr/>
        </p:nvPicPr>
        <p:blipFill rotWithShape="1">
          <a:blip r:embed="rId2"/>
          <a:srcRect b="65347"/>
          <a:stretch/>
        </p:blipFill>
        <p:spPr>
          <a:xfrm>
            <a:off x="1025489" y="1944075"/>
            <a:ext cx="10011577" cy="2484706"/>
          </a:xfrm>
          <a:prstGeom prst="rect">
            <a:avLst/>
          </a:prstGeom>
        </p:spPr>
      </p:pic>
      <p:sp>
        <p:nvSpPr>
          <p:cNvPr id="4" name="Right Arrow 3"/>
          <p:cNvSpPr/>
          <p:nvPr/>
        </p:nvSpPr>
        <p:spPr>
          <a:xfrm>
            <a:off x="7138931" y="3503363"/>
            <a:ext cx="418641" cy="121185"/>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8627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149" y="231353"/>
            <a:ext cx="10515600" cy="930524"/>
          </a:xfrm>
        </p:spPr>
        <p:txBody>
          <a:bodyPr>
            <a:normAutofit/>
          </a:bodyPr>
          <a:lstStyle/>
          <a:p>
            <a:pPr algn="just"/>
            <a:r>
              <a:rPr lang="en-US" sz="2000" b="1" dirty="0" smtClean="0"/>
              <a:t>After Click on OK Button, Click on Next Button showing bottom on the Screen.</a:t>
            </a:r>
            <a:endParaRPr lang="en-US" sz="2000" b="1" dirty="0"/>
          </a:p>
        </p:txBody>
      </p:sp>
      <p:pic>
        <p:nvPicPr>
          <p:cNvPr id="3" name="Picture 2"/>
          <p:cNvPicPr>
            <a:picLocks noChangeAspect="1"/>
          </p:cNvPicPr>
          <p:nvPr/>
        </p:nvPicPr>
        <p:blipFill>
          <a:blip r:embed="rId2"/>
          <a:stretch>
            <a:fillRect/>
          </a:stretch>
        </p:blipFill>
        <p:spPr>
          <a:xfrm>
            <a:off x="848669" y="1283556"/>
            <a:ext cx="10516148" cy="4610466"/>
          </a:xfrm>
          <a:prstGeom prst="rect">
            <a:avLst/>
          </a:prstGeom>
        </p:spPr>
      </p:pic>
      <p:sp>
        <p:nvSpPr>
          <p:cNvPr id="4" name="Left Arrow 3"/>
          <p:cNvSpPr/>
          <p:nvPr/>
        </p:nvSpPr>
        <p:spPr>
          <a:xfrm>
            <a:off x="3349127" y="5056740"/>
            <a:ext cx="418640" cy="132203"/>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3233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200" y="288007"/>
            <a:ext cx="11854152" cy="439108"/>
          </a:xfrm>
        </p:spPr>
        <p:txBody>
          <a:bodyPr>
            <a:noAutofit/>
          </a:bodyPr>
          <a:lstStyle/>
          <a:p>
            <a:pPr algn="just"/>
            <a:r>
              <a:rPr lang="en-US" sz="2000" b="1" dirty="0" smtClean="0"/>
              <a:t>After Click on Next Button, A new page will come, here you must fill all fields like Title, Gender, GST No., User Id, Password, Email, Period (Month </a:t>
            </a:r>
            <a:r>
              <a:rPr lang="hi-IN" sz="2000" b="1" dirty="0" smtClean="0"/>
              <a:t>जिसकी </a:t>
            </a:r>
            <a:r>
              <a:rPr lang="en-US" sz="2000" b="1" dirty="0" smtClean="0"/>
              <a:t>Return </a:t>
            </a:r>
            <a:r>
              <a:rPr lang="hi-IN" sz="2000" b="1" dirty="0" smtClean="0"/>
              <a:t>भरनी है ।</a:t>
            </a:r>
            <a:r>
              <a:rPr lang="en-US" sz="2000" b="1" dirty="0" smtClean="0"/>
              <a:t>), Inter State Supply, Total Outward Supply, RCM, Total Tax, Eligible ITC, Exempted Supply, Details of Payments. After Fill all required details, Select on Declaration option.</a:t>
            </a:r>
            <a:endParaRPr lang="en-US" sz="2000" b="1" dirty="0"/>
          </a:p>
        </p:txBody>
      </p:sp>
      <p:pic>
        <p:nvPicPr>
          <p:cNvPr id="3" name="Picture 2"/>
          <p:cNvPicPr/>
          <p:nvPr/>
        </p:nvPicPr>
        <p:blipFill>
          <a:blip r:embed="rId2"/>
          <a:stretch>
            <a:fillRect/>
          </a:stretch>
        </p:blipFill>
        <p:spPr>
          <a:xfrm>
            <a:off x="2639456" y="1006021"/>
            <a:ext cx="6846065" cy="3854450"/>
          </a:xfrm>
          <a:prstGeom prst="rect">
            <a:avLst/>
          </a:prstGeom>
        </p:spPr>
      </p:pic>
      <p:pic>
        <p:nvPicPr>
          <p:cNvPr id="4" name="Picture 3"/>
          <p:cNvPicPr/>
          <p:nvPr/>
        </p:nvPicPr>
        <p:blipFill rotWithShape="1">
          <a:blip r:embed="rId3"/>
          <a:srcRect l="3231"/>
          <a:stretch/>
        </p:blipFill>
        <p:spPr>
          <a:xfrm>
            <a:off x="2644042" y="4797638"/>
            <a:ext cx="6841479" cy="3432175"/>
          </a:xfrm>
          <a:prstGeom prst="rect">
            <a:avLst/>
          </a:prstGeom>
        </p:spPr>
      </p:pic>
      <p:sp>
        <p:nvSpPr>
          <p:cNvPr id="5" name="Right Arrow 4"/>
          <p:cNvSpPr/>
          <p:nvPr/>
        </p:nvSpPr>
        <p:spPr>
          <a:xfrm>
            <a:off x="2379645" y="7491469"/>
            <a:ext cx="517793" cy="143219"/>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0515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979" y="143220"/>
            <a:ext cx="10515600" cy="853406"/>
          </a:xfrm>
        </p:spPr>
        <p:txBody>
          <a:bodyPr>
            <a:normAutofit/>
          </a:bodyPr>
          <a:lstStyle/>
          <a:p>
            <a:pPr algn="just"/>
            <a:r>
              <a:rPr lang="en-US" sz="2000" b="1" dirty="0" smtClean="0"/>
              <a:t>After Select on Declaration option, Now Click on Save button showing bottom of the screen.</a:t>
            </a:r>
            <a:endParaRPr lang="en-US" sz="2000" b="1" dirty="0"/>
          </a:p>
        </p:txBody>
      </p:sp>
      <p:pic>
        <p:nvPicPr>
          <p:cNvPr id="3" name="Picture 2"/>
          <p:cNvPicPr/>
          <p:nvPr/>
        </p:nvPicPr>
        <p:blipFill>
          <a:blip r:embed="rId2"/>
          <a:stretch>
            <a:fillRect/>
          </a:stretch>
        </p:blipFill>
        <p:spPr>
          <a:xfrm>
            <a:off x="1080574" y="1254133"/>
            <a:ext cx="9419425" cy="4474638"/>
          </a:xfrm>
          <a:prstGeom prst="rect">
            <a:avLst/>
          </a:prstGeom>
        </p:spPr>
      </p:pic>
      <p:sp>
        <p:nvSpPr>
          <p:cNvPr id="4" name="Left Arrow 3"/>
          <p:cNvSpPr/>
          <p:nvPr/>
        </p:nvSpPr>
        <p:spPr>
          <a:xfrm>
            <a:off x="5750803" y="5343180"/>
            <a:ext cx="517793" cy="209320"/>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469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656" y="143217"/>
            <a:ext cx="11192222" cy="1172894"/>
          </a:xfrm>
        </p:spPr>
        <p:txBody>
          <a:bodyPr>
            <a:normAutofit/>
          </a:bodyPr>
          <a:lstStyle/>
          <a:p>
            <a:pPr algn="just"/>
            <a:r>
              <a:rPr lang="en-US" sz="2000" b="1" dirty="0" smtClean="0"/>
              <a:t>After click Save Button, a Pop-up message “Are you sure to save this form ”will come. If you fill all required details right click on OK option otherwise click cancel option.</a:t>
            </a:r>
            <a:endParaRPr lang="en-US" sz="2000" b="1" dirty="0"/>
          </a:p>
        </p:txBody>
      </p:sp>
      <p:pic>
        <p:nvPicPr>
          <p:cNvPr id="3" name="Picture 2"/>
          <p:cNvPicPr/>
          <p:nvPr/>
        </p:nvPicPr>
        <p:blipFill>
          <a:blip r:embed="rId2"/>
          <a:stretch>
            <a:fillRect/>
          </a:stretch>
        </p:blipFill>
        <p:spPr>
          <a:xfrm>
            <a:off x="1576326" y="1360181"/>
            <a:ext cx="8692313" cy="5271974"/>
          </a:xfrm>
          <a:prstGeom prst="rect">
            <a:avLst/>
          </a:prstGeom>
        </p:spPr>
      </p:pic>
      <p:sp>
        <p:nvSpPr>
          <p:cNvPr id="4" name="Left Arrow 3"/>
          <p:cNvSpPr/>
          <p:nvPr/>
        </p:nvSpPr>
        <p:spPr>
          <a:xfrm rot="1039504">
            <a:off x="7414352" y="2581083"/>
            <a:ext cx="528809" cy="209321"/>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6896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759" y="165251"/>
            <a:ext cx="11093986" cy="1084757"/>
          </a:xfrm>
        </p:spPr>
        <p:txBody>
          <a:bodyPr>
            <a:normAutofit/>
          </a:bodyPr>
          <a:lstStyle/>
          <a:p>
            <a:pPr algn="just"/>
            <a:r>
              <a:rPr lang="en-US" sz="2000" b="1" dirty="0" smtClean="0"/>
              <a:t>If you click OK option, again a Pop-up message “Eform Data </a:t>
            </a:r>
            <a:r>
              <a:rPr lang="en-US" sz="2000" b="1" dirty="0"/>
              <a:t>S</a:t>
            </a:r>
            <a:r>
              <a:rPr lang="en-US" sz="2000" b="1" dirty="0" smtClean="0"/>
              <a:t>ave Successfully For Service” will come, Now click OK button.</a:t>
            </a:r>
            <a:endParaRPr lang="en-US" sz="2000" b="1" dirty="0"/>
          </a:p>
        </p:txBody>
      </p:sp>
      <p:pic>
        <p:nvPicPr>
          <p:cNvPr id="3" name="Picture 2"/>
          <p:cNvPicPr/>
          <p:nvPr/>
        </p:nvPicPr>
        <p:blipFill>
          <a:blip r:embed="rId2"/>
          <a:stretch>
            <a:fillRect/>
          </a:stretch>
        </p:blipFill>
        <p:spPr>
          <a:xfrm>
            <a:off x="1068637" y="1296844"/>
            <a:ext cx="9982200" cy="4971752"/>
          </a:xfrm>
          <a:prstGeom prst="rect">
            <a:avLst/>
          </a:prstGeom>
        </p:spPr>
      </p:pic>
      <p:sp>
        <p:nvSpPr>
          <p:cNvPr id="4" name="Left Arrow 3"/>
          <p:cNvSpPr/>
          <p:nvPr/>
        </p:nvSpPr>
        <p:spPr>
          <a:xfrm rot="1039504">
            <a:off x="7965196" y="2371762"/>
            <a:ext cx="528809" cy="209321"/>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6331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438" y="89701"/>
            <a:ext cx="11567711" cy="769612"/>
          </a:xfrm>
        </p:spPr>
        <p:txBody>
          <a:bodyPr>
            <a:normAutofit/>
          </a:bodyPr>
          <a:lstStyle/>
          <a:p>
            <a:pPr algn="just"/>
            <a:r>
              <a:rPr lang="en-US" sz="2000" b="1" dirty="0" smtClean="0"/>
              <a:t>After click OK option, you need to click “ProcessToPay” option, Then click Add Bill for Payment Option &amp; Bill Pay Option, Enter Mobile No. and Click Continue Button.</a:t>
            </a:r>
            <a:endParaRPr lang="en-US" sz="2000" b="1" dirty="0"/>
          </a:p>
        </p:txBody>
      </p:sp>
      <p:pic>
        <p:nvPicPr>
          <p:cNvPr id="3" name="Picture 2"/>
          <p:cNvPicPr/>
          <p:nvPr/>
        </p:nvPicPr>
        <p:blipFill>
          <a:blip r:embed="rId2"/>
          <a:stretch>
            <a:fillRect/>
          </a:stretch>
        </p:blipFill>
        <p:spPr>
          <a:xfrm>
            <a:off x="2705557" y="992720"/>
            <a:ext cx="6978268" cy="1457325"/>
          </a:xfrm>
          <a:prstGeom prst="rect">
            <a:avLst/>
          </a:prstGeom>
        </p:spPr>
      </p:pic>
      <p:pic>
        <p:nvPicPr>
          <p:cNvPr id="4" name="Picture 3"/>
          <p:cNvPicPr/>
          <p:nvPr/>
        </p:nvPicPr>
        <p:blipFill>
          <a:blip r:embed="rId3"/>
          <a:stretch>
            <a:fillRect/>
          </a:stretch>
        </p:blipFill>
        <p:spPr>
          <a:xfrm>
            <a:off x="2705557" y="2405040"/>
            <a:ext cx="6978268" cy="1320800"/>
          </a:xfrm>
          <a:prstGeom prst="rect">
            <a:avLst/>
          </a:prstGeom>
        </p:spPr>
      </p:pic>
      <p:pic>
        <p:nvPicPr>
          <p:cNvPr id="5" name="Picture 4"/>
          <p:cNvPicPr/>
          <p:nvPr/>
        </p:nvPicPr>
        <p:blipFill>
          <a:blip r:embed="rId4"/>
          <a:stretch>
            <a:fillRect/>
          </a:stretch>
        </p:blipFill>
        <p:spPr>
          <a:xfrm>
            <a:off x="2705557" y="3702867"/>
            <a:ext cx="6978268" cy="2123440"/>
          </a:xfrm>
          <a:prstGeom prst="rect">
            <a:avLst/>
          </a:prstGeom>
        </p:spPr>
      </p:pic>
      <p:pic>
        <p:nvPicPr>
          <p:cNvPr id="6" name="Picture 5"/>
          <p:cNvPicPr/>
          <p:nvPr/>
        </p:nvPicPr>
        <p:blipFill>
          <a:blip r:embed="rId5"/>
          <a:stretch>
            <a:fillRect/>
          </a:stretch>
        </p:blipFill>
        <p:spPr>
          <a:xfrm>
            <a:off x="2705557" y="5821706"/>
            <a:ext cx="6978267" cy="1207770"/>
          </a:xfrm>
          <a:prstGeom prst="rect">
            <a:avLst/>
          </a:prstGeom>
        </p:spPr>
      </p:pic>
      <p:sp>
        <p:nvSpPr>
          <p:cNvPr id="7" name="Left Arrow 6"/>
          <p:cNvSpPr/>
          <p:nvPr/>
        </p:nvSpPr>
        <p:spPr>
          <a:xfrm>
            <a:off x="6378765" y="2027100"/>
            <a:ext cx="451692" cy="176270"/>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 Arrow 7"/>
          <p:cNvSpPr/>
          <p:nvPr/>
        </p:nvSpPr>
        <p:spPr>
          <a:xfrm>
            <a:off x="6729470" y="3044153"/>
            <a:ext cx="451692" cy="176270"/>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a:off x="6635826" y="5138160"/>
            <a:ext cx="451692" cy="176270"/>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rot="5400000">
            <a:off x="4173553" y="6457518"/>
            <a:ext cx="451692" cy="176270"/>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rot="2698445">
            <a:off x="5615280" y="6570502"/>
            <a:ext cx="351791" cy="216948"/>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065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742" y="110164"/>
            <a:ext cx="10740529" cy="831370"/>
          </a:xfrm>
        </p:spPr>
        <p:txBody>
          <a:bodyPr>
            <a:normAutofit/>
          </a:bodyPr>
          <a:lstStyle/>
          <a:p>
            <a:pPr algn="just"/>
            <a:r>
              <a:rPr lang="en-US" sz="2000" b="1" dirty="0" smtClean="0"/>
              <a:t>After Click Continue Option, New Page will come, here you can Choose payment modes &amp; make payment.</a:t>
            </a:r>
            <a:endParaRPr lang="en-US" sz="2000" b="1" dirty="0"/>
          </a:p>
        </p:txBody>
      </p:sp>
      <p:pic>
        <p:nvPicPr>
          <p:cNvPr id="3" name="Picture 2"/>
          <p:cNvPicPr/>
          <p:nvPr/>
        </p:nvPicPr>
        <p:blipFill>
          <a:blip r:embed="rId2"/>
          <a:stretch>
            <a:fillRect/>
          </a:stretch>
        </p:blipFill>
        <p:spPr>
          <a:xfrm>
            <a:off x="1730563" y="864417"/>
            <a:ext cx="9022817" cy="5646552"/>
          </a:xfrm>
          <a:prstGeom prst="rect">
            <a:avLst/>
          </a:prstGeom>
        </p:spPr>
      </p:pic>
    </p:spTree>
    <p:extLst>
      <p:ext uri="{BB962C8B-B14F-4D97-AF65-F5344CB8AC3E}">
        <p14:creationId xmlns:p14="http://schemas.microsoft.com/office/powerpoint/2010/main" val="3558043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TotalTime>
  <Words>509</Words>
  <Application>Microsoft Office PowerPoint</Application>
  <PresentationFormat>Widescreen</PresentationFormat>
  <Paragraphs>20</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Mangal</vt:lpstr>
      <vt:lpstr>Office Theme</vt:lpstr>
      <vt:lpstr>http://emitra.rajasthan.gov.in/content/emitra/en/home.html Open this URL in any web browsers (Chrome, Internet Explore, Mozilla Firefox etc.) and Click on Login Option. (Arrow showing Login option)</vt:lpstr>
      <vt:lpstr>Here type your SSO ID, Password with Captcha code and click login button.</vt:lpstr>
      <vt:lpstr>After Clicking on Login Option, this page will appear. Please type OTP sent on your mobile registered with UID.</vt:lpstr>
      <vt:lpstr>PowerPoint Presentation</vt:lpstr>
      <vt:lpstr>Click on E-MITRA Option, this page will appear here, you can see the message about GST Return, you have to select on “I have read and Acknowledge the message” option and click on “Acknowledge and close” button.</vt:lpstr>
      <vt:lpstr> On e-Mitra dashboard page, click on Application option.</vt:lpstr>
      <vt:lpstr>On this page, search GST Return Required Details (जीएसटी के लिए आवश्यक विवरण) Service in search box.</vt:lpstr>
      <vt:lpstr>Enter any one of id in following options, Bhamshah Id| Aadhaar Id| Emitra Reg. No. and click on Get Detail button.</vt:lpstr>
      <vt:lpstr>If you choose Aadhaar Id, then should enter OTP, Received on Registered Mobile No. with UID and Click OK Button</vt:lpstr>
      <vt:lpstr>After Click Ok Button, A form will be display as Name “View Profile Details” check all basic information and fill mandatory fields. Now click on fetch address </vt:lpstr>
      <vt:lpstr>After Click on Fetch Address option, this page will come, here you can see your address details fetch with UID and also fill mandatory fields. Now click on Save Button.</vt:lpstr>
      <vt:lpstr>After click on Save Button, A pop-up message “Data Updated Successfully for New Emitra Registration ID 2003246770” will come, Now click OK Button Now</vt:lpstr>
      <vt:lpstr>After Click on OK Button, Click on Next Button showing bottom on the Screen.</vt:lpstr>
      <vt:lpstr>After Click on Next Button, A new page will come, here you must fill all fields like Title, Gender, GST No., User Id, Password, Email, Period (Month जिसकी Return भरनी है ।), Inter State Supply, Total Outward Supply, RCM, Total Tax, Eligible ITC, Exempted Supply, Details of Payments. After Fill all required details, Select on Declaration option.</vt:lpstr>
      <vt:lpstr>After Select on Declaration option, Now Click on Save button showing bottom of the screen.</vt:lpstr>
      <vt:lpstr>After click Save Button, a Pop-up message “Are you sure to save this form ”will come. If you fill all required details right click on OK option otherwise click cancel option.</vt:lpstr>
      <vt:lpstr>If you click OK option, again a Pop-up message “Eform Data Save Successfully For Service” will come, Now click OK button.</vt:lpstr>
      <vt:lpstr>After click OK option, you need to click “ProcessToPay” option, Then click Add Bill for Payment Option &amp; Bill Pay Option, Enter Mobile No. and Click Continue Button.</vt:lpstr>
      <vt:lpstr>After Click Continue Option, New Page will come, here you can Choose payment modes &amp; make payment.</vt:lpstr>
    </vt:vector>
  </TitlesOfParts>
  <Company>Sai InfoSystem (India) Limited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sis</dc:creator>
  <cp:lastModifiedBy>sis</cp:lastModifiedBy>
  <cp:revision>77</cp:revision>
  <dcterms:created xsi:type="dcterms:W3CDTF">2018-01-19T07:02:31Z</dcterms:created>
  <dcterms:modified xsi:type="dcterms:W3CDTF">2018-01-19T12:14:05Z</dcterms:modified>
</cp:coreProperties>
</file>