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8" r:id="rId2"/>
    <p:sldId id="257" r:id="rId3"/>
    <p:sldId id="259" r:id="rId4"/>
    <p:sldId id="280" r:id="rId5"/>
    <p:sldId id="263" r:id="rId6"/>
    <p:sldId id="283" r:id="rId7"/>
    <p:sldId id="281" r:id="rId8"/>
    <p:sldId id="282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4992" autoAdjust="0"/>
    <p:restoredTop sz="94660"/>
  </p:normalViewPr>
  <p:slideViewPr>
    <p:cSldViewPr snapToGrid="0">
      <p:cViewPr varScale="1">
        <p:scale>
          <a:sx n="75" d="100"/>
          <a:sy n="75" d="100"/>
        </p:scale>
        <p:origin x="-540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0BFDC-C7CB-430A-B45F-6D737DF15057}" type="datetimeFigureOut">
              <a:rPr lang="en-IN" smtClean="0"/>
              <a:pPr/>
              <a:t>29-05-2017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927F9-8302-450D-B2FC-1DAEFD70E9A3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799498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0BFDC-C7CB-430A-B45F-6D737DF15057}" type="datetimeFigureOut">
              <a:rPr lang="en-IN" smtClean="0"/>
              <a:pPr/>
              <a:t>29-05-2017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927F9-8302-450D-B2FC-1DAEFD70E9A3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302748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0BFDC-C7CB-430A-B45F-6D737DF15057}" type="datetimeFigureOut">
              <a:rPr lang="en-IN" smtClean="0"/>
              <a:pPr/>
              <a:t>29-05-2017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927F9-8302-450D-B2FC-1DAEFD70E9A3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280006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0BFDC-C7CB-430A-B45F-6D737DF15057}" type="datetimeFigureOut">
              <a:rPr lang="en-IN" smtClean="0"/>
              <a:pPr/>
              <a:t>29-05-2017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927F9-8302-450D-B2FC-1DAEFD70E9A3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554177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0BFDC-C7CB-430A-B45F-6D737DF15057}" type="datetimeFigureOut">
              <a:rPr lang="en-IN" smtClean="0"/>
              <a:pPr/>
              <a:t>29-05-2017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927F9-8302-450D-B2FC-1DAEFD70E9A3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5355292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0BFDC-C7CB-430A-B45F-6D737DF15057}" type="datetimeFigureOut">
              <a:rPr lang="en-IN" smtClean="0"/>
              <a:pPr/>
              <a:t>29-05-2017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927F9-8302-450D-B2FC-1DAEFD70E9A3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8995613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0BFDC-C7CB-430A-B45F-6D737DF15057}" type="datetimeFigureOut">
              <a:rPr lang="en-IN" smtClean="0"/>
              <a:pPr/>
              <a:t>29-05-2017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927F9-8302-450D-B2FC-1DAEFD70E9A3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455209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0BFDC-C7CB-430A-B45F-6D737DF15057}" type="datetimeFigureOut">
              <a:rPr lang="en-IN" smtClean="0"/>
              <a:pPr/>
              <a:t>29-05-2017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927F9-8302-450D-B2FC-1DAEFD70E9A3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940816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0BFDC-C7CB-430A-B45F-6D737DF15057}" type="datetimeFigureOut">
              <a:rPr lang="en-IN" smtClean="0"/>
              <a:pPr/>
              <a:t>29-05-2017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927F9-8302-450D-B2FC-1DAEFD70E9A3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8910575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0BFDC-C7CB-430A-B45F-6D737DF15057}" type="datetimeFigureOut">
              <a:rPr lang="en-IN" smtClean="0"/>
              <a:pPr/>
              <a:t>29-05-2017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927F9-8302-450D-B2FC-1DAEFD70E9A3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944036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0BFDC-C7CB-430A-B45F-6D737DF15057}" type="datetimeFigureOut">
              <a:rPr lang="en-IN" smtClean="0"/>
              <a:pPr/>
              <a:t>29-05-2017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927F9-8302-450D-B2FC-1DAEFD70E9A3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597012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20BFDC-C7CB-430A-B45F-6D737DF15057}" type="datetimeFigureOut">
              <a:rPr lang="en-IN" smtClean="0"/>
              <a:pPr/>
              <a:t>29-05-2017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A927F9-8302-450D-B2FC-1DAEFD70E9A3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201285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sso.rajasthan.gov.in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sso.rajasthan.gov.in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6227" y="2291627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hi-IN" sz="4900" b="1" dirty="0" smtClean="0"/>
              <a:t>उर्वरक अनुज्ञापत्र मे संशोधन हेतु आवेदन</a:t>
            </a:r>
            <a:r>
              <a:rPr lang="hi-IN" b="1" u="sng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b="1" u="sng" dirty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en-US" b="1" u="sng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b="1" u="sng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en-US" b="1" u="sng" dirty="0" smtClean="0">
                <a:solidFill>
                  <a:schemeClr val="tx2">
                    <a:lumMod val="50000"/>
                  </a:schemeClr>
                </a:solidFill>
              </a:rPr>
            </a:br>
            <a:endParaRPr lang="en-IN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4954" y="180305"/>
            <a:ext cx="722427" cy="824727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 flipV="1">
            <a:off x="0" y="6229350"/>
            <a:ext cx="12192000" cy="14288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11187113" y="0"/>
            <a:ext cx="14287" cy="685800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4297272" y="2954408"/>
            <a:ext cx="306077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u="sng" dirty="0" smtClean="0">
                <a:solidFill>
                  <a:schemeClr val="tx2">
                    <a:lumMod val="50000"/>
                  </a:schemeClr>
                </a:solidFill>
              </a:rPr>
              <a:t>E-</a:t>
            </a:r>
            <a:r>
              <a:rPr lang="en-US" sz="3600" b="1" u="sng" dirty="0" err="1" smtClean="0">
                <a:solidFill>
                  <a:schemeClr val="tx2">
                    <a:lumMod val="50000"/>
                  </a:schemeClr>
                </a:solidFill>
              </a:rPr>
              <a:t>mitra</a:t>
            </a:r>
            <a:r>
              <a:rPr lang="en-US" sz="3600" b="1" u="sng" dirty="0" smtClean="0">
                <a:solidFill>
                  <a:schemeClr val="tx2">
                    <a:lumMod val="50000"/>
                  </a:schemeClr>
                </a:solidFill>
              </a:rPr>
              <a:t> Service</a:t>
            </a:r>
            <a:endParaRPr lang="en-US" sz="3600" b="1" u="sng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7398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469573" y="0"/>
            <a:ext cx="722427" cy="82472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42" y="186552"/>
            <a:ext cx="3209925" cy="638175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 flipV="1">
            <a:off x="0" y="1027906"/>
            <a:ext cx="12192000" cy="14288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</a:t>
            </a:r>
            <a:endParaRPr lang="en-IN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082762" y="1677809"/>
            <a:ext cx="10515600" cy="4813323"/>
          </a:xfrm>
        </p:spPr>
        <p:txBody>
          <a:bodyPr/>
          <a:lstStyle/>
          <a:p>
            <a:pPr marL="0" indent="0" algn="just">
              <a:buNone/>
            </a:pPr>
            <a:r>
              <a:rPr lang="hi-IN" altLang="en-US" dirty="0" smtClean="0"/>
              <a:t>				</a:t>
            </a:r>
            <a:r>
              <a:rPr lang="hi-IN" altLang="en-US" sz="4000" u="sng" dirty="0" smtClean="0">
                <a:solidFill>
                  <a:schemeClr val="tx2">
                    <a:lumMod val="50000"/>
                  </a:schemeClr>
                </a:solidFill>
              </a:rPr>
              <a:t>परिचय</a:t>
            </a:r>
          </a:p>
          <a:p>
            <a:pPr marL="0" indent="0" algn="just">
              <a:buNone/>
            </a:pPr>
            <a:endParaRPr lang="hi-IN" altLang="en-US" sz="1000" u="sng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0" indent="0" algn="just">
              <a:buFont typeface="Wingdings" pitchFamily="2" charset="2"/>
              <a:buChar char="§"/>
            </a:pPr>
            <a:r>
              <a:rPr lang="en-US" altLang="en-US" sz="3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hi-IN" altLang="en-US" sz="3200" dirty="0" smtClean="0">
                <a:solidFill>
                  <a:schemeClr val="tx2">
                    <a:lumMod val="50000"/>
                  </a:schemeClr>
                </a:solidFill>
              </a:rPr>
              <a:t>सूक्ष्म तत्व मिश्रण (राज. ग्रेड)/ बायो फर्टिलाइजर/ </a:t>
            </a:r>
            <a:r>
              <a:rPr lang="hi-IN" altLang="en-US" sz="3200" dirty="0" smtClean="0">
                <a:solidFill>
                  <a:schemeClr val="tx2">
                    <a:lumMod val="50000"/>
                  </a:schemeClr>
                </a:solidFill>
              </a:rPr>
              <a:t>कार्बनिक फर्टिलाइजर विनिर्माण प्रमाण पत्र जारी करने, नवीनीकरण व संशोधन|</a:t>
            </a:r>
          </a:p>
          <a:p>
            <a:pPr marL="0" indent="0" algn="just">
              <a:buNone/>
            </a:pPr>
            <a:endParaRPr lang="hi-IN" altLang="en-US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0" indent="0" algn="just">
              <a:buFont typeface="Wingdings" pitchFamily="2" charset="2"/>
              <a:buChar char="§"/>
            </a:pPr>
            <a:r>
              <a:rPr lang="hi-IN" altLang="en-US" sz="3200" dirty="0" smtClean="0">
                <a:solidFill>
                  <a:schemeClr val="tx2">
                    <a:lumMod val="50000"/>
                  </a:schemeClr>
                </a:solidFill>
              </a:rPr>
              <a:t>नवीन उर्वरक विक्रय प्राधिकार पत्र, नवीनीकरण व संशोधन|</a:t>
            </a:r>
            <a:endParaRPr lang="en-US" altLang="en-US" sz="3200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just">
              <a:buNone/>
            </a:pPr>
            <a:endParaRPr lang="en-IN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90899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975" y="783771"/>
            <a:ext cx="10515600" cy="640624"/>
          </a:xfrm>
        </p:spPr>
        <p:txBody>
          <a:bodyPr>
            <a:normAutofit fontScale="90000"/>
          </a:bodyPr>
          <a:lstStyle/>
          <a:p>
            <a:r>
              <a:rPr lang="hi-IN" sz="4000" u="sng" dirty="0" smtClean="0">
                <a:solidFill>
                  <a:srgbClr val="C00000"/>
                </a:solidFill>
              </a:rPr>
              <a:t/>
            </a:r>
            <a:br>
              <a:rPr lang="hi-IN" sz="4000" u="sng" dirty="0" smtClean="0">
                <a:solidFill>
                  <a:srgbClr val="C00000"/>
                </a:solidFill>
              </a:rPr>
            </a:br>
            <a:r>
              <a:rPr lang="hi-IN" sz="4000" u="sng" dirty="0" smtClean="0">
                <a:solidFill>
                  <a:srgbClr val="C00000"/>
                </a:solidFill>
              </a:rPr>
              <a:t/>
            </a:r>
            <a:br>
              <a:rPr lang="hi-IN" sz="4000" u="sng" dirty="0" smtClean="0">
                <a:solidFill>
                  <a:srgbClr val="C00000"/>
                </a:solidFill>
              </a:rPr>
            </a:br>
            <a:r>
              <a:rPr lang="hi-IN" sz="4000" u="sng" dirty="0" smtClean="0">
                <a:solidFill>
                  <a:schemeClr val="tx2">
                    <a:lumMod val="50000"/>
                  </a:schemeClr>
                </a:solidFill>
              </a:rPr>
              <a:t>पात्रता:</a:t>
            </a:r>
            <a:endParaRPr lang="en-IN" sz="4000" u="sng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838200" y="2508069"/>
            <a:ext cx="10515600" cy="4253338"/>
          </a:xfrm>
        </p:spPr>
        <p:txBody>
          <a:bodyPr>
            <a:normAutofit/>
          </a:bodyPr>
          <a:lstStyle/>
          <a:p>
            <a:r>
              <a:rPr lang="hi-IN" sz="3200" dirty="0" smtClean="0"/>
              <a:t>जो भी व्यवसाय करने का इच्छुक हो|</a:t>
            </a:r>
            <a:endParaRPr lang="hi-IN" sz="3200" dirty="0" smtClean="0"/>
          </a:p>
          <a:p>
            <a:endParaRPr lang="hi-IN" sz="2400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342" y="0"/>
            <a:ext cx="3209925" cy="6381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469573" y="0"/>
            <a:ext cx="722427" cy="824727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V="1">
            <a:off x="0" y="885051"/>
            <a:ext cx="12192000" cy="14288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0007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51323"/>
            <a:ext cx="10515600" cy="423027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hi-IN" sz="3200" u="sng" dirty="0" smtClean="0"/>
          </a:p>
          <a:p>
            <a:pPr marL="0" indent="0">
              <a:buNone/>
            </a:pPr>
            <a:r>
              <a:rPr lang="hi-IN" sz="3200" u="sng" dirty="0" smtClean="0"/>
              <a:t>आवेदन करने की समय </a:t>
            </a:r>
            <a:r>
              <a:rPr lang="hi-IN" sz="3200" u="sng" dirty="0" smtClean="0"/>
              <a:t>सीमा</a:t>
            </a:r>
            <a:r>
              <a:rPr lang="en-US" sz="3200" u="sng" dirty="0" smtClean="0"/>
              <a:t> :</a:t>
            </a:r>
          </a:p>
          <a:p>
            <a:pPr marL="0" indent="0">
              <a:buNone/>
            </a:pPr>
            <a:endParaRPr lang="hi-IN" sz="3200" u="sng" dirty="0" smtClean="0"/>
          </a:p>
          <a:p>
            <a:pPr marL="0" indent="0" algn="just"/>
            <a:r>
              <a:rPr lang="en-US" sz="3200" dirty="0" smtClean="0"/>
              <a:t> </a:t>
            </a:r>
            <a:r>
              <a:rPr lang="hi-IN" sz="3200" dirty="0" smtClean="0"/>
              <a:t>नवीन आवेदन करने हेतु आवश्यकतानुसार|</a:t>
            </a:r>
          </a:p>
          <a:p>
            <a:pPr marL="0" indent="0" algn="just"/>
            <a:r>
              <a:rPr lang="hi-IN" sz="3200" dirty="0" smtClean="0"/>
              <a:t>नवीनीकरण हेतु पूर्व में जारी प्राधिकार पत्र की वेध्यता तिथि से पूर्व अथवा विलम्ब शुल्क सहित एक माह की ग्रेस अवधि|</a:t>
            </a:r>
            <a:endParaRPr lang="en-IN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212870" cy="63403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469573" y="0"/>
            <a:ext cx="722427" cy="824727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flipV="1">
            <a:off x="0" y="880881"/>
            <a:ext cx="12192000" cy="14288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607658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i-IN" sz="4000" dirty="0" smtClean="0">
                <a:solidFill>
                  <a:schemeClr val="tx2">
                    <a:satMod val="130000"/>
                  </a:schemeClr>
                </a:solidFill>
                <a:latin typeface="DevLys 010" pitchFamily="2" charset="0"/>
              </a:rPr>
              <a:t/>
            </a:r>
            <a:br>
              <a:rPr lang="hi-IN" sz="4000" dirty="0" smtClean="0">
                <a:solidFill>
                  <a:schemeClr val="tx2">
                    <a:satMod val="130000"/>
                  </a:schemeClr>
                </a:solidFill>
                <a:latin typeface="DevLys 010" pitchFamily="2" charset="0"/>
              </a:rPr>
            </a:br>
            <a:r>
              <a:rPr lang="hi-IN" sz="4000" u="sng" dirty="0" smtClean="0">
                <a:solidFill>
                  <a:schemeClr val="tx2">
                    <a:lumMod val="50000"/>
                  </a:schemeClr>
                </a:solidFill>
                <a:latin typeface="DevLys 010" pitchFamily="2" charset="0"/>
              </a:rPr>
              <a:t>आवेदन </a:t>
            </a:r>
            <a:r>
              <a:rPr lang="hi-IN" sz="4000" u="sng" dirty="0">
                <a:solidFill>
                  <a:schemeClr val="tx2">
                    <a:lumMod val="50000"/>
                  </a:schemeClr>
                </a:solidFill>
                <a:latin typeface="DevLys 010" pitchFamily="2" charset="0"/>
              </a:rPr>
              <a:t>के साथ वांछित दस्तावेज </a:t>
            </a:r>
            <a:endParaRPr lang="en-IN" sz="4000" u="sng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1585" y="1912354"/>
            <a:ext cx="10515600" cy="4351338"/>
          </a:xfrm>
        </p:spPr>
        <p:txBody>
          <a:bodyPr/>
          <a:lstStyle/>
          <a:p>
            <a:r>
              <a:rPr lang="hi-IN" sz="3200" dirty="0" smtClean="0"/>
              <a:t>भरे हुए आवेदन पत्र की स्कैन कॉपी संलग्न करें</a:t>
            </a:r>
            <a:r>
              <a:rPr lang="hi-IN" sz="3200" dirty="0" smtClean="0"/>
              <a:t>|</a:t>
            </a:r>
          </a:p>
          <a:p>
            <a:pPr marL="0" indent="0">
              <a:buNone/>
            </a:pPr>
            <a:endParaRPr lang="hi-IN" sz="4000" u="sng" dirty="0" smtClean="0"/>
          </a:p>
          <a:p>
            <a:pPr marL="0" indent="0">
              <a:buNone/>
            </a:pPr>
            <a:endParaRPr lang="en-IN" sz="4000" u="sng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212870" cy="63403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469573" y="0"/>
            <a:ext cx="722427" cy="824727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flipV="1">
            <a:off x="90152" y="877907"/>
            <a:ext cx="12192000" cy="14288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721481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i-IN" sz="4000" dirty="0" smtClean="0">
                <a:solidFill>
                  <a:schemeClr val="tx2">
                    <a:satMod val="130000"/>
                  </a:schemeClr>
                </a:solidFill>
                <a:latin typeface="DevLys 010" pitchFamily="2" charset="0"/>
              </a:rPr>
              <a:t/>
            </a:r>
            <a:br>
              <a:rPr lang="hi-IN" sz="4000" dirty="0" smtClean="0">
                <a:solidFill>
                  <a:schemeClr val="tx2">
                    <a:satMod val="130000"/>
                  </a:schemeClr>
                </a:solidFill>
                <a:latin typeface="DevLys 010" pitchFamily="2" charset="0"/>
              </a:rPr>
            </a:br>
            <a:endParaRPr lang="en-IN" sz="4000" u="sng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1585" y="1155700"/>
            <a:ext cx="10515600" cy="5107992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hi-IN" sz="4000" u="sng" dirty="0" smtClean="0"/>
              <a:t>आवेदन </a:t>
            </a:r>
            <a:r>
              <a:rPr lang="hi-IN" sz="4000" u="sng" dirty="0" smtClean="0"/>
              <a:t>शुल्क </a:t>
            </a:r>
          </a:p>
          <a:p>
            <a:pPr marL="0" indent="0">
              <a:buNone/>
            </a:pPr>
            <a:endParaRPr lang="hi-IN" sz="4000" u="sng" dirty="0" smtClean="0"/>
          </a:p>
          <a:p>
            <a:r>
              <a:rPr lang="hi-IN" sz="4100" dirty="0" smtClean="0"/>
              <a:t>विभागीय शुल्क</a:t>
            </a:r>
            <a:r>
              <a:rPr lang="hi-IN" sz="4100" dirty="0" smtClean="0"/>
              <a:t>:</a:t>
            </a:r>
          </a:p>
          <a:p>
            <a:pPr>
              <a:buNone/>
            </a:pPr>
            <a:endParaRPr lang="en-US" sz="4100" dirty="0" smtClean="0"/>
          </a:p>
          <a:p>
            <a:pPr>
              <a:buNone/>
            </a:pPr>
            <a:r>
              <a:rPr lang="hi-IN" sz="4100" dirty="0" smtClean="0"/>
              <a:t>1.कुल </a:t>
            </a:r>
            <a:r>
              <a:rPr lang="hi-IN" sz="4100" dirty="0" smtClean="0"/>
              <a:t>प्रस्तावित संशोधनों की संख्या अनुसार यदि राज्य स्तर अनुज्ञापत्र है तो प्रत्येक संशोधन हेतु विभागीय शुल्क 150रु</a:t>
            </a:r>
            <a:r>
              <a:rPr lang="hi-IN" sz="4100" dirty="0" smtClean="0"/>
              <a:t>./</a:t>
            </a:r>
          </a:p>
          <a:p>
            <a:pPr>
              <a:buNone/>
            </a:pPr>
            <a:endParaRPr lang="en-US" sz="4100" dirty="0" smtClean="0"/>
          </a:p>
          <a:p>
            <a:pPr>
              <a:buNone/>
            </a:pPr>
            <a:r>
              <a:rPr lang="hi-IN" sz="4100" dirty="0" smtClean="0"/>
              <a:t>2.कुल </a:t>
            </a:r>
            <a:r>
              <a:rPr lang="hi-IN" sz="4100" dirty="0" smtClean="0"/>
              <a:t>प्रस्तावित संशोधनों की संख्या अनुसार यदि जिला स्तर अनुज्ञापत्र है तो प्रत्येक संशोधन हेतु विभागीय शुल्क 30रु./</a:t>
            </a:r>
            <a:endParaRPr lang="en-US" sz="4100" dirty="0" smtClean="0"/>
          </a:p>
          <a:p>
            <a:pPr marL="0" indent="0">
              <a:buNone/>
            </a:pPr>
            <a:endParaRPr lang="hi-IN" sz="4100" u="sng" dirty="0" smtClean="0"/>
          </a:p>
          <a:p>
            <a:pPr marL="0" indent="0"/>
            <a:r>
              <a:rPr lang="hi-IN" altLang="en-US" sz="4100" dirty="0" smtClean="0">
                <a:latin typeface="DevLys 010" pitchFamily="2" charset="0"/>
              </a:rPr>
              <a:t>कीओस्क चार्जेज </a:t>
            </a:r>
            <a:r>
              <a:rPr lang="hi-IN" altLang="en-US" sz="4100" dirty="0">
                <a:latin typeface="DevLys 010" pitchFamily="2" charset="0"/>
              </a:rPr>
              <a:t>रु. 30/-</a:t>
            </a:r>
          </a:p>
          <a:p>
            <a:pPr marL="0" indent="0">
              <a:buNone/>
            </a:pPr>
            <a:endParaRPr lang="en-IN" sz="4000" u="sng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212870" cy="63403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469573" y="0"/>
            <a:ext cx="722427" cy="824727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flipV="1">
            <a:off x="90152" y="877907"/>
            <a:ext cx="12192000" cy="14288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721481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i-IN" sz="4000" dirty="0" smtClean="0">
                <a:solidFill>
                  <a:schemeClr val="tx2">
                    <a:satMod val="130000"/>
                  </a:schemeClr>
                </a:solidFill>
                <a:latin typeface="DevLys 010" pitchFamily="2" charset="0"/>
              </a:rPr>
              <a:t/>
            </a:r>
            <a:br>
              <a:rPr lang="hi-IN" sz="4000" dirty="0" smtClean="0">
                <a:solidFill>
                  <a:schemeClr val="tx2">
                    <a:satMod val="130000"/>
                  </a:schemeClr>
                </a:solidFill>
                <a:latin typeface="DevLys 010" pitchFamily="2" charset="0"/>
              </a:rPr>
            </a:br>
            <a:r>
              <a:rPr lang="hi-IN" sz="4000" u="sng" dirty="0" smtClean="0">
                <a:solidFill>
                  <a:schemeClr val="tx2">
                    <a:lumMod val="50000"/>
                  </a:schemeClr>
                </a:solidFill>
                <a:latin typeface="DevLys 010" pitchFamily="2" charset="0"/>
              </a:rPr>
              <a:t>आवेदन प्रपत्र डाउनलोड करने की प्रक्रिया </a:t>
            </a:r>
            <a:endParaRPr lang="en-IN" sz="4000" u="sng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1585" y="1912354"/>
            <a:ext cx="10515600" cy="1376946"/>
          </a:xfrm>
        </p:spPr>
        <p:txBody>
          <a:bodyPr/>
          <a:lstStyle/>
          <a:p>
            <a:pPr marL="0" indent="0">
              <a:buNone/>
            </a:pPr>
            <a:r>
              <a:rPr lang="en-US" sz="4000" dirty="0" smtClean="0"/>
              <a:t>emitra.rajasthan.gov.in </a:t>
            </a:r>
            <a:r>
              <a:rPr lang="hi-IN" sz="4000" dirty="0" smtClean="0"/>
              <a:t>के होम पेज </a:t>
            </a:r>
            <a:r>
              <a:rPr lang="hi-IN" sz="4000" smtClean="0"/>
              <a:t>पर “</a:t>
            </a:r>
            <a:r>
              <a:rPr lang="en-US" sz="4000" smtClean="0"/>
              <a:t>Download</a:t>
            </a:r>
            <a:r>
              <a:rPr lang="hi-IN" sz="4000" dirty="0" smtClean="0"/>
              <a:t>”</a:t>
            </a:r>
            <a:r>
              <a:rPr lang="en-US" sz="4000" dirty="0" smtClean="0"/>
              <a:t> </a:t>
            </a:r>
            <a:r>
              <a:rPr lang="hi-IN" sz="4000" dirty="0" smtClean="0"/>
              <a:t>सेक्शन में जाएँ|</a:t>
            </a:r>
            <a:r>
              <a:rPr lang="en-US" sz="4000" dirty="0" smtClean="0"/>
              <a:t> </a:t>
            </a:r>
            <a:endParaRPr lang="hi-IN" sz="4000" dirty="0" smtClean="0"/>
          </a:p>
          <a:p>
            <a:pPr marL="0" indent="0">
              <a:buNone/>
            </a:pPr>
            <a:endParaRPr lang="hi-IN" sz="4000" dirty="0" smtClean="0"/>
          </a:p>
          <a:p>
            <a:pPr marL="0" indent="0">
              <a:buNone/>
            </a:pPr>
            <a:endParaRPr lang="hi-IN" sz="4000" dirty="0" smtClean="0"/>
          </a:p>
          <a:p>
            <a:pPr marL="0" indent="0">
              <a:buNone/>
            </a:pPr>
            <a:endParaRPr lang="en-IN" sz="4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212870" cy="63403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469573" y="0"/>
            <a:ext cx="722427" cy="824727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flipV="1">
            <a:off x="90152" y="877907"/>
            <a:ext cx="12192000" cy="14288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3424" y="3162300"/>
            <a:ext cx="10785475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Up Arrow 9"/>
          <p:cNvSpPr/>
          <p:nvPr/>
        </p:nvSpPr>
        <p:spPr>
          <a:xfrm>
            <a:off x="9888220" y="5344160"/>
            <a:ext cx="484632" cy="97840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7214815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i-IN" sz="4000" dirty="0" smtClean="0">
                <a:solidFill>
                  <a:schemeClr val="tx2">
                    <a:satMod val="130000"/>
                  </a:schemeClr>
                </a:solidFill>
                <a:latin typeface="DevLys 010" pitchFamily="2" charset="0"/>
              </a:rPr>
              <a:t/>
            </a:r>
            <a:br>
              <a:rPr lang="hi-IN" sz="4000" dirty="0" smtClean="0">
                <a:solidFill>
                  <a:schemeClr val="tx2">
                    <a:satMod val="130000"/>
                  </a:schemeClr>
                </a:solidFill>
                <a:latin typeface="DevLys 010" pitchFamily="2" charset="0"/>
              </a:rPr>
            </a:br>
            <a:r>
              <a:rPr lang="hi-IN" sz="4000" u="sng" dirty="0" smtClean="0">
                <a:solidFill>
                  <a:schemeClr val="tx2">
                    <a:lumMod val="50000"/>
                  </a:schemeClr>
                </a:solidFill>
                <a:latin typeface="DevLys 010" pitchFamily="2" charset="0"/>
              </a:rPr>
              <a:t>आवेदन प्रपत्र डाउनलोड करने की प्रक्रिया </a:t>
            </a:r>
            <a:endParaRPr lang="en-IN" sz="4000" u="sng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212870" cy="63403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469573" y="0"/>
            <a:ext cx="722427" cy="824727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flipV="1">
            <a:off x="90152" y="877907"/>
            <a:ext cx="12192000" cy="14288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584200" y="1912938"/>
            <a:ext cx="11207807" cy="425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Up Arrow 9"/>
          <p:cNvSpPr/>
          <p:nvPr/>
        </p:nvSpPr>
        <p:spPr>
          <a:xfrm rot="10800000">
            <a:off x="9278620" y="1485900"/>
            <a:ext cx="484632" cy="51866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7214815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i-IN" dirty="0" smtClean="0"/>
              <a:t/>
            </a:r>
            <a:br>
              <a:rPr lang="hi-IN" dirty="0" smtClean="0"/>
            </a:br>
            <a:r>
              <a:rPr lang="hi-IN" dirty="0">
                <a:solidFill>
                  <a:schemeClr val="tx2">
                    <a:lumMod val="50000"/>
                  </a:schemeClr>
                </a:solidFill>
              </a:rPr>
              <a:t>कीओस्क स्तर पर आवेदन का ऑनलाइन कार्य</a:t>
            </a:r>
            <a:endParaRPr lang="en-IN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IN" alt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www.sso.rajasthan.gov.in</a:t>
            </a:r>
            <a:r>
              <a:rPr lang="en-I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hi-IN" altLang="en-US" dirty="0">
                <a:latin typeface="DevLys 010" pitchFamily="2" charset="0"/>
              </a:rPr>
              <a:t>पोर्टल पर लॉग इन करें|</a:t>
            </a:r>
            <a:endParaRPr lang="en-US" altLang="en-US" dirty="0">
              <a:latin typeface="DevLys 010" pitchFamily="2" charset="0"/>
            </a:endParaRPr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212870" cy="63403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469573" y="0"/>
            <a:ext cx="722427" cy="824727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flipV="1">
            <a:off x="90152" y="877907"/>
            <a:ext cx="12192000" cy="14288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470150" y="2362200"/>
            <a:ext cx="5632450" cy="42037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42727517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i-IN" dirty="0" smtClean="0"/>
              <a:t/>
            </a:r>
            <a:br>
              <a:rPr lang="hi-IN" dirty="0" smtClean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8352" y="1146821"/>
            <a:ext cx="10515600" cy="5511556"/>
          </a:xfrm>
        </p:spPr>
        <p:txBody>
          <a:bodyPr/>
          <a:lstStyle/>
          <a:p>
            <a:pPr algn="just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E-MITRA </a:t>
            </a:r>
            <a:r>
              <a:rPr lang="hi-IN" altLang="en-US" dirty="0">
                <a:latin typeface="DevLys 010" pitchFamily="2" charset="0"/>
              </a:rPr>
              <a:t>आईकन पर क्लिक करें|</a:t>
            </a:r>
            <a:endParaRPr lang="en-US" altLang="en-US" dirty="0">
              <a:latin typeface="DevLys 010" pitchFamily="2" charset="0"/>
            </a:endParaRPr>
          </a:p>
          <a:p>
            <a:pPr algn="just"/>
            <a:endParaRPr lang="en-US" altLang="en-US" dirty="0">
              <a:latin typeface="DevLys 010" pitchFamily="2" charset="0"/>
            </a:endParaRPr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212870" cy="63403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469573" y="0"/>
            <a:ext cx="722427" cy="824727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flipV="1">
            <a:off x="90152" y="877907"/>
            <a:ext cx="12192000" cy="14288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993900"/>
            <a:ext cx="6553200" cy="43307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Up Arrow 7"/>
          <p:cNvSpPr/>
          <p:nvPr/>
        </p:nvSpPr>
        <p:spPr>
          <a:xfrm>
            <a:off x="3931920" y="4480560"/>
            <a:ext cx="484632" cy="97840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0041026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212870" cy="634039"/>
          </a:xfrm>
          <a:prstGeom prst="rect">
            <a:avLst/>
          </a:prstGeom>
        </p:spPr>
      </p:pic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456372" y="0"/>
            <a:ext cx="723207" cy="822960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flipV="1">
            <a:off x="90152" y="877907"/>
            <a:ext cx="12192000" cy="14288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1296472" y="977205"/>
            <a:ext cx="1034942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hi-IN" altLang="en-US" sz="2800" dirty="0" smtClean="0"/>
              <a:t>सर्विसेज आप्शन में जा कर “सेवाओं का उपयोग” पर क्लिक कर प्रमाण पत्र सेवाएँ आप्शन पर क्लिक करें|</a:t>
            </a:r>
            <a:endParaRPr lang="en-US" altLang="en-US" sz="2800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 t="28646" r="42216" b="3993"/>
          <a:stretch>
            <a:fillRect/>
          </a:stretch>
        </p:blipFill>
        <p:spPr bwMode="auto">
          <a:xfrm>
            <a:off x="1308100" y="1892300"/>
            <a:ext cx="10274300" cy="440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4351349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40772" y="1078651"/>
            <a:ext cx="10515600" cy="5515332"/>
          </a:xfrm>
        </p:spPr>
        <p:txBody>
          <a:bodyPr/>
          <a:lstStyle/>
          <a:p>
            <a:r>
              <a:rPr lang="hi-IN" altLang="en-US" dirty="0"/>
              <a:t>सर्च बॉक्स में </a:t>
            </a:r>
            <a:r>
              <a:rPr lang="en-US" altLang="en-US" dirty="0" smtClean="0"/>
              <a:t>amendment </a:t>
            </a:r>
            <a:r>
              <a:rPr lang="hi-IN" altLang="en-US" dirty="0" smtClean="0"/>
              <a:t>लिख </a:t>
            </a:r>
            <a:r>
              <a:rPr lang="hi-IN" altLang="en-US" dirty="0"/>
              <a:t>कर सर्विस पर क्लिक करें|</a:t>
            </a:r>
            <a:endParaRPr lang="en-US" altLang="en-US" dirty="0"/>
          </a:p>
          <a:p>
            <a:endParaRPr lang="en-IN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3042"/>
            <a:ext cx="3212870" cy="634039"/>
          </a:xfrm>
          <a:prstGeom prst="rect">
            <a:avLst/>
          </a:prstGeom>
        </p:spPr>
      </p:pic>
      <p:pic>
        <p:nvPicPr>
          <p:cNvPr id="7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456372" y="0"/>
            <a:ext cx="723207" cy="822960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 flipV="1">
            <a:off x="90152" y="877907"/>
            <a:ext cx="12192000" cy="14288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3000" y="1905000"/>
            <a:ext cx="8902700" cy="4785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7637454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74934"/>
            <a:ext cx="10515600" cy="5683065"/>
          </a:xfrm>
        </p:spPr>
        <p:txBody>
          <a:bodyPr/>
          <a:lstStyle/>
          <a:p>
            <a:r>
              <a:rPr lang="hi-IN" altLang="en-US" dirty="0"/>
              <a:t>प्रोफाइल पेज पर अपनी जानकारी दर्ज कर “सेव” बटन पर क्लिक करें जिसके पश्चात आपका प्रोफाइल पेज सेव हो जायेगा, इसके बाद “अगला” बटन पर क्लिक आगे बढें|</a:t>
            </a:r>
            <a:endParaRPr lang="en-US" altLang="en-US" dirty="0"/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8105"/>
            <a:ext cx="3212870" cy="634039"/>
          </a:xfrm>
          <a:prstGeom prst="rect">
            <a:avLst/>
          </a:prstGeom>
        </p:spPr>
      </p:pic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456372" y="0"/>
            <a:ext cx="723207" cy="822960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flipV="1">
            <a:off x="90152" y="877907"/>
            <a:ext cx="12192000" cy="14288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5996"/>
          <a:stretch>
            <a:fillRect/>
          </a:stretch>
        </p:blipFill>
        <p:spPr bwMode="auto">
          <a:xfrm>
            <a:off x="1295400" y="3200400"/>
            <a:ext cx="72390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3822897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654" y="1087958"/>
            <a:ext cx="10515600" cy="5770042"/>
          </a:xfrm>
        </p:spPr>
        <p:txBody>
          <a:bodyPr/>
          <a:lstStyle/>
          <a:p>
            <a:r>
              <a:rPr lang="hi-IN" altLang="en-US" dirty="0"/>
              <a:t>जिसके पश्चात निम्न दिखाए अनुसार डिग्गी पर अनुदान के लिए आवेदन पत्र दिखाई देगा जिसमे की आवेदक से सम्बंधित सम्पूर्ण विवरण भरें|</a:t>
            </a:r>
            <a:endParaRPr lang="en-US" altLang="en-US" dirty="0"/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8105"/>
            <a:ext cx="3212870" cy="634039"/>
          </a:xfrm>
          <a:prstGeom prst="rect">
            <a:avLst/>
          </a:prstGeom>
        </p:spPr>
      </p:pic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456372" y="0"/>
            <a:ext cx="723207" cy="822960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flipV="1">
            <a:off x="90152" y="877907"/>
            <a:ext cx="12192000" cy="14288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90613" y="2260600"/>
            <a:ext cx="10010775" cy="459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0693985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3805" y="1110540"/>
            <a:ext cx="10515600" cy="5586473"/>
          </a:xfrm>
        </p:spPr>
        <p:txBody>
          <a:bodyPr/>
          <a:lstStyle/>
          <a:p>
            <a:r>
              <a:rPr lang="hi-IN" altLang="en-US" dirty="0"/>
              <a:t>आवेदन से सम्बंधित विभिन्न दस्तावेज संलग्न करें|</a:t>
            </a:r>
            <a:endParaRPr lang="en-US" altLang="en-US" dirty="0"/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8105"/>
            <a:ext cx="3212870" cy="634039"/>
          </a:xfrm>
          <a:prstGeom prst="rect">
            <a:avLst/>
          </a:prstGeom>
        </p:spPr>
      </p:pic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456372" y="0"/>
            <a:ext cx="723207" cy="822960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flipV="1">
            <a:off x="90152" y="877907"/>
            <a:ext cx="12192000" cy="14288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04900" y="1614488"/>
            <a:ext cx="9982200" cy="488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3995788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3805" y="1110540"/>
            <a:ext cx="10515600" cy="5586473"/>
          </a:xfrm>
        </p:spPr>
        <p:txBody>
          <a:bodyPr/>
          <a:lstStyle/>
          <a:p>
            <a:r>
              <a:rPr lang="hi-IN" altLang="en-US" dirty="0"/>
              <a:t>आवेदन पत्र भर जाने के पश्चात पूरी तरह से जांच लेवें तथा सेव बटन पर क्लिक करें</a:t>
            </a:r>
            <a:r>
              <a:rPr lang="en-US" altLang="en-US" dirty="0"/>
              <a:t>| </a:t>
            </a:r>
            <a:endParaRPr lang="en-US" altLang="en-US" sz="3100" dirty="0">
              <a:latin typeface="DevLys 010" pitchFamily="2" charset="0"/>
            </a:endParaRPr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8105"/>
            <a:ext cx="3212870" cy="634039"/>
          </a:xfrm>
          <a:prstGeom prst="rect">
            <a:avLst/>
          </a:prstGeom>
        </p:spPr>
      </p:pic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456372" y="0"/>
            <a:ext cx="723207" cy="822960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flipV="1">
            <a:off x="90152" y="877907"/>
            <a:ext cx="12192000" cy="14288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95375" y="2044700"/>
            <a:ext cx="1000125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3488480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3805" y="1110540"/>
            <a:ext cx="10515600" cy="5586473"/>
          </a:xfrm>
        </p:spPr>
        <p:txBody>
          <a:bodyPr/>
          <a:lstStyle/>
          <a:p>
            <a:r>
              <a:rPr lang="hi-IN" altLang="en-US" dirty="0"/>
              <a:t>सेव बटन पर क्लिक करने के पश्चात निम्न स्क्रीन में दिखाए अनुसार मेसेज दिखाई देगा जिस पर </a:t>
            </a:r>
            <a:r>
              <a:rPr lang="en-US" altLang="en-US" dirty="0"/>
              <a:t>OK </a:t>
            </a:r>
            <a:r>
              <a:rPr lang="hi-IN" altLang="en-US" dirty="0"/>
              <a:t>बटन पर क्लिक कर आगे बढ़ें |</a:t>
            </a:r>
            <a:endParaRPr lang="en-US" altLang="en-US" dirty="0"/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8105"/>
            <a:ext cx="3212870" cy="634039"/>
          </a:xfrm>
          <a:prstGeom prst="rect">
            <a:avLst/>
          </a:prstGeom>
        </p:spPr>
      </p:pic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456372" y="0"/>
            <a:ext cx="723207" cy="822960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flipV="1">
            <a:off x="90152" y="877907"/>
            <a:ext cx="12192000" cy="14288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38238" y="2095500"/>
            <a:ext cx="9999662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3972907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3805" y="1110540"/>
            <a:ext cx="10515600" cy="5586473"/>
          </a:xfrm>
        </p:spPr>
        <p:txBody>
          <a:bodyPr/>
          <a:lstStyle/>
          <a:p>
            <a:r>
              <a:rPr lang="hi-IN" altLang="en-US" dirty="0"/>
              <a:t>“भुगतान के लिए आगे बढ़ें” बटन पर क्लिक करें|</a:t>
            </a:r>
            <a:endParaRPr lang="en-US" altLang="en-US" sz="3100" dirty="0">
              <a:latin typeface="DevLys 010" pitchFamily="2" charset="0"/>
            </a:endParaRPr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8105"/>
            <a:ext cx="3212870" cy="634039"/>
          </a:xfrm>
          <a:prstGeom prst="rect">
            <a:avLst/>
          </a:prstGeom>
        </p:spPr>
      </p:pic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456372" y="0"/>
            <a:ext cx="723207" cy="822960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flipV="1">
            <a:off x="90152" y="877907"/>
            <a:ext cx="12192000" cy="14288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81088" y="2071688"/>
            <a:ext cx="10029825" cy="412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6795776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3805" y="1110540"/>
            <a:ext cx="10515600" cy="5586473"/>
          </a:xfrm>
        </p:spPr>
        <p:txBody>
          <a:bodyPr/>
          <a:lstStyle/>
          <a:p>
            <a:r>
              <a:rPr lang="hi-IN" altLang="en-US" dirty="0"/>
              <a:t>भुगतान </a:t>
            </a:r>
            <a:r>
              <a:rPr lang="hi-IN" altLang="en-US" dirty="0" smtClean="0"/>
              <a:t>के </a:t>
            </a:r>
            <a:r>
              <a:rPr lang="hi-IN" altLang="en-US" dirty="0"/>
              <a:t>लिए बिल जोड़ें” बटन पर क्लिक करें</a:t>
            </a:r>
            <a:r>
              <a:rPr lang="hi-IN" altLang="en-US" dirty="0" smtClean="0"/>
              <a:t>|</a:t>
            </a:r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8105"/>
            <a:ext cx="3212870" cy="634039"/>
          </a:xfrm>
          <a:prstGeom prst="rect">
            <a:avLst/>
          </a:prstGeom>
        </p:spPr>
      </p:pic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456372" y="0"/>
            <a:ext cx="723207" cy="822960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flipV="1">
            <a:off x="90152" y="877907"/>
            <a:ext cx="12192000" cy="14288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66800" y="1924050"/>
            <a:ext cx="10058400" cy="469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5494122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3805" y="1110540"/>
            <a:ext cx="10515600" cy="5586473"/>
          </a:xfrm>
        </p:spPr>
        <p:txBody>
          <a:bodyPr/>
          <a:lstStyle/>
          <a:p>
            <a:r>
              <a:rPr lang="hi-IN" altLang="en-US" dirty="0"/>
              <a:t>“भुगतान” बटन पर क्लिक करे तथा “जारी रखें” बटन पर क्लिक कर भुगतान प्रक्रिया पूर्ण करे और आवेदक को रसीद जारी करें| </a:t>
            </a:r>
            <a:endParaRPr lang="en-US" altLang="en-US" dirty="0"/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8105"/>
            <a:ext cx="3212870" cy="634039"/>
          </a:xfrm>
          <a:prstGeom prst="rect">
            <a:avLst/>
          </a:prstGeom>
        </p:spPr>
      </p:pic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456372" y="0"/>
            <a:ext cx="723207" cy="822960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flipV="1">
            <a:off x="90152" y="877907"/>
            <a:ext cx="12192000" cy="14288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9200" y="4349840"/>
            <a:ext cx="79248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62039" y="2089150"/>
            <a:ext cx="7993062" cy="234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72537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8105"/>
            <a:ext cx="3212870" cy="634039"/>
          </a:xfrm>
          <a:prstGeom prst="rect">
            <a:avLst/>
          </a:prstGeom>
        </p:spPr>
      </p:pic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456372" y="0"/>
            <a:ext cx="723207" cy="822960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flipV="1">
            <a:off x="90152" y="877907"/>
            <a:ext cx="12192000" cy="14288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1635" y="1559696"/>
            <a:ext cx="3315058" cy="4609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ontent Placeholder 1"/>
          <p:cNvSpPr txBox="1">
            <a:spLocks/>
          </p:cNvSpPr>
          <p:nvPr/>
        </p:nvSpPr>
        <p:spPr>
          <a:xfrm>
            <a:off x="4604198" y="2156137"/>
            <a:ext cx="6149662" cy="37939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 2" panose="05020102010507070707" pitchFamily="18" charset="2"/>
              <a:buNone/>
            </a:pPr>
            <a:r>
              <a:rPr lang="hi-IN" altLang="en-US" sz="3100" smtClean="0">
                <a:latin typeface="DevLys 010" pitchFamily="2" charset="0"/>
              </a:rPr>
              <a:t> कियोस्क स्तर से सेवाओं के लिए किये गए आवेदनों की वर्तमान स्थिति जानने हेतु “</a:t>
            </a:r>
            <a:r>
              <a:rPr lang="en-US" altLang="en-US" sz="3100" smtClean="0">
                <a:latin typeface="Calibri" panose="020F0502020204030204" pitchFamily="34" charset="0"/>
                <a:cs typeface="Calibri" panose="020F0502020204030204" pitchFamily="34" charset="0"/>
              </a:rPr>
              <a:t>Service Workflow”</a:t>
            </a:r>
            <a:endParaRPr lang="hi-IN" altLang="en-US" sz="310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buFont typeface="Wingdings 2" panose="05020102010507070707" pitchFamily="18" charset="2"/>
              <a:buNone/>
            </a:pPr>
            <a:r>
              <a:rPr lang="en-US" altLang="en-US" sz="3100" smtClean="0">
                <a:latin typeface="DevLys 010" pitchFamily="2" charset="0"/>
              </a:rPr>
              <a:t>  </a:t>
            </a:r>
            <a:r>
              <a:rPr lang="hi-IN" altLang="en-US" sz="3100" smtClean="0">
                <a:latin typeface="DevLys 010" pitchFamily="2" charset="0"/>
              </a:rPr>
              <a:t>आप्शन में जाएँ|</a:t>
            </a:r>
            <a:endParaRPr lang="en-US" altLang="en-US" sz="3100" dirty="0" smtClean="0">
              <a:latin typeface="DevLys 01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916765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8961" y="2940899"/>
            <a:ext cx="10515600" cy="1325563"/>
          </a:xfrm>
        </p:spPr>
        <p:txBody>
          <a:bodyPr/>
          <a:lstStyle/>
          <a:p>
            <a:pPr algn="ctr"/>
            <a:r>
              <a:rPr lang="en-IN" dirty="0" smtClean="0"/>
              <a:t>T</a:t>
            </a:r>
            <a:r>
              <a:rPr lang="hi-IN" dirty="0" smtClean="0"/>
              <a:t>hank you</a:t>
            </a:r>
            <a:endParaRPr lang="en-IN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8105"/>
            <a:ext cx="3212870" cy="634039"/>
          </a:xfrm>
          <a:prstGeom prst="rect">
            <a:avLst/>
          </a:prstGeom>
        </p:spPr>
      </p:pic>
      <p:pic>
        <p:nvPicPr>
          <p:cNvPr id="4" name="Content Placeholder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456372" y="0"/>
            <a:ext cx="723207" cy="822960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V="1">
            <a:off x="90152" y="877907"/>
            <a:ext cx="12192000" cy="14288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1395967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318</TotalTime>
  <Words>355</Words>
  <Application>Microsoft Office PowerPoint</Application>
  <PresentationFormat>Custom</PresentationFormat>
  <Paragraphs>48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उर्वरक अनुज्ञापत्र मे संशोधन हेतु आवेदन   </vt:lpstr>
      <vt:lpstr>   </vt:lpstr>
      <vt:lpstr>  पात्रता:</vt:lpstr>
      <vt:lpstr>Slide 4</vt:lpstr>
      <vt:lpstr> आवेदन के साथ वांछित दस्तावेज </vt:lpstr>
      <vt:lpstr> </vt:lpstr>
      <vt:lpstr> आवेदन प्रपत्र डाउनलोड करने की प्रक्रिया </vt:lpstr>
      <vt:lpstr> आवेदन प्रपत्र डाउनलोड करने की प्रक्रिया </vt:lpstr>
      <vt:lpstr> कीओस्क स्तर पर आवेदन का ऑनलाइन कार्य</vt:lpstr>
      <vt:lpstr> 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Thank you</vt:lpstr>
    </vt:vector>
  </TitlesOfParts>
  <Company>Wipro Limited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डिग्गी पर अनुदान के लिए आवेदन</dc:title>
  <dc:creator>Valued Customer</dc:creator>
  <cp:lastModifiedBy>Administrator</cp:lastModifiedBy>
  <cp:revision>91</cp:revision>
  <dcterms:created xsi:type="dcterms:W3CDTF">2017-05-15T09:02:38Z</dcterms:created>
  <dcterms:modified xsi:type="dcterms:W3CDTF">2017-05-29T05:44:20Z</dcterms:modified>
</cp:coreProperties>
</file>